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mp3" ContentType="audio/mpeg"/>
  <Default Extension="rels" ContentType="application/vnd.openxmlformats-package.relationships+xml"/>
  <Default Extension="wdp" ContentType="image/vnd.ms-photo"/>
  <Default Extension="png" ContentType="image/png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  <p:sldMasterId id="2147483696" r:id="rId2"/>
  </p:sldMasterIdLst>
  <p:notesMasterIdLst>
    <p:notesMasterId r:id="rId58"/>
  </p:notesMasterIdLst>
  <p:sldIdLst>
    <p:sldId id="256" r:id="rId3"/>
    <p:sldId id="521" r:id="rId4"/>
    <p:sldId id="577" r:id="rId5"/>
    <p:sldId id="553" r:id="rId6"/>
    <p:sldId id="643" r:id="rId7"/>
    <p:sldId id="579" r:id="rId8"/>
    <p:sldId id="583" r:id="rId9"/>
    <p:sldId id="580" r:id="rId10"/>
    <p:sldId id="592" r:id="rId11"/>
    <p:sldId id="594" r:id="rId12"/>
    <p:sldId id="585" r:id="rId13"/>
    <p:sldId id="588" r:id="rId14"/>
    <p:sldId id="618" r:id="rId15"/>
    <p:sldId id="593" r:id="rId16"/>
    <p:sldId id="584" r:id="rId17"/>
    <p:sldId id="595" r:id="rId18"/>
    <p:sldId id="590" r:id="rId19"/>
    <p:sldId id="599" r:id="rId20"/>
    <p:sldId id="606" r:id="rId21"/>
    <p:sldId id="607" r:id="rId22"/>
    <p:sldId id="600" r:id="rId23"/>
    <p:sldId id="603" r:id="rId24"/>
    <p:sldId id="614" r:id="rId25"/>
    <p:sldId id="616" r:id="rId26"/>
    <p:sldId id="617" r:id="rId27"/>
    <p:sldId id="591" r:id="rId28"/>
    <p:sldId id="610" r:id="rId29"/>
    <p:sldId id="609" r:id="rId30"/>
    <p:sldId id="622" r:id="rId31"/>
    <p:sldId id="611" r:id="rId32"/>
    <p:sldId id="624" r:id="rId33"/>
    <p:sldId id="626" r:id="rId34"/>
    <p:sldId id="638" r:id="rId35"/>
    <p:sldId id="613" r:id="rId36"/>
    <p:sldId id="627" r:id="rId37"/>
    <p:sldId id="596" r:id="rId38"/>
    <p:sldId id="621" r:id="rId39"/>
    <p:sldId id="628" r:id="rId40"/>
    <p:sldId id="629" r:id="rId41"/>
    <p:sldId id="630" r:id="rId42"/>
    <p:sldId id="633" r:id="rId43"/>
    <p:sldId id="612" r:id="rId44"/>
    <p:sldId id="634" r:id="rId45"/>
    <p:sldId id="619" r:id="rId46"/>
    <p:sldId id="635" r:id="rId47"/>
    <p:sldId id="615" r:id="rId48"/>
    <p:sldId id="605" r:id="rId49"/>
    <p:sldId id="637" r:id="rId50"/>
    <p:sldId id="587" r:id="rId51"/>
    <p:sldId id="639" r:id="rId52"/>
    <p:sldId id="636" r:id="rId53"/>
    <p:sldId id="640" r:id="rId54"/>
    <p:sldId id="641" r:id="rId55"/>
    <p:sldId id="642" r:id="rId56"/>
    <p:sldId id="60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FF0080"/>
    <a:srgbClr val="008040"/>
    <a:srgbClr val="27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27"/>
    <p:restoredTop sz="95238"/>
  </p:normalViewPr>
  <p:slideViewPr>
    <p:cSldViewPr snapToGrid="0" snapToObjects="1">
      <p:cViewPr varScale="1">
        <p:scale>
          <a:sx n="92" d="100"/>
          <a:sy n="92" d="100"/>
        </p:scale>
        <p:origin x="12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1B9D-1594-6349-9CDA-D830B4E3E04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CC54C-4FAE-9040-9F1E-7CB873F8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8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Google Pixel</a:t>
            </a:r>
            <a:r>
              <a:rPr lang="it-IT" baseline="0" dirty="0"/>
              <a:t> Buds image from mashable.com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from The Verge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8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would even consider this not part of the UI</a:t>
            </a:r>
            <a:r>
              <a:rPr lang="mr-IN"/>
              <a:t>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79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True for all stimuli, not just sound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8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True for all stimuli, not just sound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13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2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be clear, sometimes it’s hard to disambiguate why we feel this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2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Human perception is interesting and if we understand it, we can do interesting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87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Screen</a:t>
            </a:r>
            <a:r>
              <a:rPr lang="en-US" baseline="0"/>
              <a:t> reader users often prefer less natural voices; artificial voices may be more intelligible at high speed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30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Screen</a:t>
            </a:r>
            <a:r>
              <a:rPr lang="en-US" baseline="0"/>
              <a:t> reader users often prefer less natural voices; artificial voices may be more intelligible at high speed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9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30"/>
            <a:ext cx="8763000" cy="1143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443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7591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2400"/>
              </a:spcBef>
              <a:spcAft>
                <a:spcPts val="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 marL="822960" indent="-457200">
              <a:spcBef>
                <a:spcPts val="1200"/>
              </a:spcBef>
              <a:spcAft>
                <a:spcPts val="0"/>
              </a:spcAft>
              <a:buFont typeface="ArialMT" charset="0"/>
              <a:buChar char="—"/>
              <a:defRPr sz="2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53FAD56B-19B0-7E49-8A63-E22C22CE478D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812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sti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53FAD56B-19B0-7E49-8A63-E22C22CE478D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37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-76200"/>
            <a:ext cx="8763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11/29/18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0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Segoe UI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eprints.gla.ac.uk/3279/01/Brewster22_Chapter_12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hyperlink" Target="https://www.youtube.com/watch?v=wVhiezByMSU" TargetMode="External"/><Relationship Id="rId6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1" Type="http://schemas.microsoft.com/office/2007/relationships/media" Target="../media/media9.wav"/><Relationship Id="rId12" Type="http://schemas.openxmlformats.org/officeDocument/2006/relationships/audio" Target="../media/media9.wav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6.xml"/><Relationship Id="rId15" Type="http://schemas.openxmlformats.org/officeDocument/2006/relationships/image" Target="../media/image4.png"/><Relationship Id="rId1" Type="http://schemas.microsoft.com/office/2007/relationships/media" Target="../media/media4.mp3"/><Relationship Id="rId2" Type="http://schemas.openxmlformats.org/officeDocument/2006/relationships/audio" Target="../media/media4.mp3"/><Relationship Id="rId3" Type="http://schemas.microsoft.com/office/2007/relationships/media" Target="../media/media5.mp3"/><Relationship Id="rId4" Type="http://schemas.openxmlformats.org/officeDocument/2006/relationships/audio" Target="../media/media5.mp3"/><Relationship Id="rId5" Type="http://schemas.microsoft.com/office/2007/relationships/media" Target="../media/media6.mp3"/><Relationship Id="rId6" Type="http://schemas.openxmlformats.org/officeDocument/2006/relationships/audio" Target="../media/media6.mp3"/><Relationship Id="rId7" Type="http://schemas.microsoft.com/office/2007/relationships/media" Target="../media/media7.mp3"/><Relationship Id="rId8" Type="http://schemas.openxmlformats.org/officeDocument/2006/relationships/audio" Target="../media/media7.mp3"/><Relationship Id="rId9" Type="http://schemas.microsoft.com/office/2007/relationships/media" Target="../media/media8.wav"/><Relationship Id="rId10" Type="http://schemas.openxmlformats.org/officeDocument/2006/relationships/audio" Target="../media/media8.wa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hyperlink" Target="http://dl.acm.org/citation.cfm?id=1714459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hyperlink" Target="http://dl.acm.org/citation.cfm?id=1714459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ossic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tqZcSPXPhcc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6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l.acm.org/citation.cfm?id=180600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9.xml"/><Relationship Id="rId5" Type="http://schemas.openxmlformats.org/officeDocument/2006/relationships/hyperlink" Target="https://www.youtube.com/watch?v=3FYO6jL7uDQ" TargetMode="External"/><Relationship Id="rId6" Type="http://schemas.openxmlformats.org/officeDocument/2006/relationships/image" Target="../media/image7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hyperlink" Target="http://sonify.psych.gatech.edu/research/aquariu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4" Type="http://schemas.openxmlformats.org/officeDocument/2006/relationships/audio" Target="../media/media13.wav"/><Relationship Id="rId5" Type="http://schemas.microsoft.com/office/2007/relationships/media" Target="../media/media14.wav"/><Relationship Id="rId6" Type="http://schemas.openxmlformats.org/officeDocument/2006/relationships/audio" Target="../media/media14.wav"/><Relationship Id="rId7" Type="http://schemas.microsoft.com/office/2007/relationships/media" Target="../media/media15.wav"/><Relationship Id="rId8" Type="http://schemas.openxmlformats.org/officeDocument/2006/relationships/audio" Target="../media/media15.wav"/><Relationship Id="rId9" Type="http://schemas.openxmlformats.org/officeDocument/2006/relationships/slideLayout" Target="../slideLayouts/slideLayout4.xml"/><Relationship Id="rId10" Type="http://schemas.openxmlformats.org/officeDocument/2006/relationships/hyperlink" Target="http://icad.org/audio.php" TargetMode="External"/><Relationship Id="rId11" Type="http://schemas.openxmlformats.org/officeDocument/2006/relationships/image" Target="../media/image4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l99vjTHWhk8" TargetMode="External"/><Relationship Id="rId3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seeingwithsound.com/" TargetMode="External"/><Relationship Id="rId3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plus.me/" TargetMode="External"/><Relationship Id="rId4" Type="http://schemas.openxmlformats.org/officeDocument/2006/relationships/hyperlink" Target="https://www.google.com/url?sa=t&amp;rct=j&amp;q=&amp;esrc=s&amp;source=web&amp;cd=4&amp;cad=rja&amp;uact=8&amp;ved=0ahUKEwjf7IDXjuLXAhXi4IMKHSHKBxQQFghBMAM&amp;url=https://store.google.com/us/product/google_pixel_buds?hl=en-US&amp;usg=AOvVaw3GTdm6iFrSkr78RFenTErw" TargetMode="External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qHLHoe6_-L8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F9z2wLNjxV0" TargetMode="External"/><Relationship Id="rId3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bnz3poa9RU" TargetMode="External"/><Relationship Id="rId4" Type="http://schemas.openxmlformats.org/officeDocument/2006/relationships/hyperlink" Target="https://www.youtube.com/watch?v=zri2-NSD68g" TargetMode="External"/><Relationship Id="rId5" Type="http://schemas.openxmlformats.org/officeDocument/2006/relationships/hyperlink" Target="https://dl.acm.org/citation.cfm?id=2702123.2702374" TargetMode="External"/><Relationship Id="rId6" Type="http://schemas.openxmlformats.org/officeDocument/2006/relationships/hyperlink" Target="https://www.youtube.com/watch?v=ihwmlP42K5A" TargetMode="External"/><Relationship Id="rId7" Type="http://schemas.openxmlformats.org/officeDocument/2006/relationships/hyperlink" Target="http://listen.hatnote.com/" TargetMode="External"/><Relationship Id="rId8" Type="http://schemas.openxmlformats.org/officeDocument/2006/relationships/hyperlink" Target="http://eclipsesoundscapes.org/" TargetMode="External"/><Relationship Id="rId9" Type="http://schemas.openxmlformats.org/officeDocument/2006/relationships/hyperlink" Target="http://sonify.psych.gatech.edu/research/sonification_sandbox/download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upport.sas.com/software/products/graphics-accelerator/samples/index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3835" y="1319031"/>
            <a:ext cx="3390165" cy="4282633"/>
          </a:xfrm>
          <a:solidFill>
            <a:schemeClr val="bg1"/>
          </a:solidFill>
          <a:effectLst/>
        </p:spPr>
        <p:txBody>
          <a:bodyPr>
            <a:normAutofit/>
          </a:bodyPr>
          <a:lstStyle/>
          <a:p>
            <a:r>
              <a:rPr lang="en-US" sz="3600" b="1" dirty="0"/>
              <a:t>Speech and</a:t>
            </a:r>
            <a:br>
              <a:rPr lang="en-US" sz="3600" b="1" dirty="0"/>
            </a:br>
            <a:r>
              <a:rPr lang="en-US" sz="3600" b="1" dirty="0"/>
              <a:t>Audio</a:t>
            </a:r>
            <a:br>
              <a:rPr lang="en-US" sz="3600" b="1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b="0" dirty="0"/>
              <a:t>CSCI 3002</a:t>
            </a:r>
            <a:br>
              <a:rPr lang="en-US" sz="3600" b="0" dirty="0"/>
            </a:br>
            <a:r>
              <a:rPr lang="en-US" sz="3600" b="0" dirty="0"/>
              <a:t>Fall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865" r="25555"/>
          <a:stretch/>
        </p:blipFill>
        <p:spPr>
          <a:xfrm>
            <a:off x="609600" y="890401"/>
            <a:ext cx="4899378" cy="51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Drawbacks of 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0496"/>
          </a:xfrm>
        </p:spPr>
        <p:txBody>
          <a:bodyPr>
            <a:normAutofit/>
          </a:bodyPr>
          <a:lstStyle/>
          <a:p>
            <a:r>
              <a:rPr lang="en-US"/>
              <a:t>Recognition of specific sounds can be very difficult</a:t>
            </a:r>
          </a:p>
          <a:p>
            <a:r>
              <a:rPr lang="en-US"/>
              <a:t>Limited bandwidth (vs. visual channel)</a:t>
            </a:r>
          </a:p>
          <a:p>
            <a:pPr lvl="1"/>
            <a:r>
              <a:rPr lang="en-US"/>
              <a:t>Simultaneous audio is challenging</a:t>
            </a:r>
          </a:p>
          <a:p>
            <a:pPr lvl="1"/>
            <a:r>
              <a:rPr lang="en-US"/>
              <a:t>Longer messages take more time to transmit</a:t>
            </a:r>
          </a:p>
          <a:p>
            <a:r>
              <a:rPr lang="en-US"/>
              <a:t>Transient feedback – no ability to “hear” sounds that happened in the past</a:t>
            </a:r>
          </a:p>
          <a:p>
            <a:r>
              <a:rPr lang="en-US"/>
              <a:t>Can be annoying, unsuitable for public use</a:t>
            </a:r>
          </a:p>
        </p:txBody>
      </p:sp>
    </p:spTree>
    <p:extLst>
      <p:ext uri="{BB962C8B-B14F-4D97-AF65-F5344CB8AC3E}">
        <p14:creationId xmlns:p14="http://schemas.microsoft.com/office/powerpoint/2010/main" val="27856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audio interaction?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6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audio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Audio as part of existing content (e.g. video)</a:t>
            </a:r>
          </a:p>
          <a:p>
            <a:r>
              <a:rPr lang="en-US"/>
              <a:t>Non-speech audio output</a:t>
            </a:r>
          </a:p>
          <a:p>
            <a:pPr lvl="1"/>
            <a:r>
              <a:rPr lang="en-US"/>
              <a:t>Sound effects / feedback</a:t>
            </a:r>
          </a:p>
          <a:p>
            <a:pPr lvl="1"/>
            <a:r>
              <a:rPr lang="en-US"/>
              <a:t>Notification sounds</a:t>
            </a:r>
          </a:p>
          <a:p>
            <a:pPr lvl="2">
              <a:spcAft>
                <a:spcPts val="600"/>
              </a:spcAft>
            </a:pPr>
            <a:r>
              <a:rPr lang="en-US"/>
              <a:t>Events</a:t>
            </a:r>
          </a:p>
          <a:p>
            <a:pPr lvl="2"/>
            <a:r>
              <a:rPr lang="en-US"/>
              <a:t>System status</a:t>
            </a:r>
          </a:p>
          <a:p>
            <a:r>
              <a:rPr lang="en-US"/>
              <a:t>Speech output / text-to-speech</a:t>
            </a:r>
          </a:p>
          <a:p>
            <a:r>
              <a:rPr lang="en-US"/>
              <a:t>Input (mostly speech, some non-speech)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2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Audio perception</a:t>
            </a:r>
          </a:p>
        </p:txBody>
      </p:sp>
    </p:spTree>
    <p:extLst>
      <p:ext uri="{BB962C8B-B14F-4D97-AF65-F5344CB8AC3E}">
        <p14:creationId xmlns:p14="http://schemas.microsoft.com/office/powerpoint/2010/main" val="1355140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0156"/>
            <a:ext cx="8229600" cy="4525963"/>
          </a:xfrm>
        </p:spPr>
        <p:txBody>
          <a:bodyPr>
            <a:normAutofit/>
          </a:bodyPr>
          <a:lstStyle/>
          <a:p>
            <a:r>
              <a:rPr lang="en-US"/>
              <a:t>Key components: frequency, loudness, position, timbre, duration</a:t>
            </a:r>
          </a:p>
          <a:p>
            <a:pPr lvl="1"/>
            <a:r>
              <a:rPr lang="en-US"/>
              <a:t>Also patterns of audio (rhythm, melody)</a:t>
            </a:r>
          </a:p>
          <a:p>
            <a:r>
              <a:rPr lang="en-US"/>
              <a:t>Perceivability — often it’s easier to detect relative differences (this tone became louder or higher) than identifying sounds out of context</a:t>
            </a:r>
          </a:p>
          <a:p>
            <a:pPr lvl="1"/>
            <a:r>
              <a:rPr lang="en-US"/>
              <a:t>Strong individual differences in audio perception 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39587"/>
            <a:ext cx="762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Adapted from Brewster, </a:t>
            </a:r>
            <a:r>
              <a:rPr lang="en-US">
                <a:latin typeface="Helvetica Neue" charset="0"/>
                <a:ea typeface="Helvetica Neue" charset="0"/>
                <a:cs typeface="Helvetica Neue" charset="0"/>
                <a:hlinkClick r:id="rId2"/>
              </a:rPr>
              <a:t>Non-speech audio output</a:t>
            </a:r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, HCI Handbook, 2002.</a:t>
            </a:r>
          </a:p>
        </p:txBody>
      </p:sp>
    </p:spTree>
    <p:extLst>
      <p:ext uri="{BB962C8B-B14F-4D97-AF65-F5344CB8AC3E}">
        <p14:creationId xmlns:p14="http://schemas.microsoft.com/office/powerpoint/2010/main" val="98401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Frequency — 20 Hz to 20 KHz, varies by individual, age, etc.)</a:t>
            </a:r>
          </a:p>
          <a:p>
            <a:pPr lvl="1"/>
            <a:r>
              <a:rPr lang="en-US"/>
              <a:t>Most people can sense changes in frequency; 1% can accurately identify</a:t>
            </a:r>
          </a:p>
          <a:p>
            <a:r>
              <a:rPr lang="en-US"/>
              <a:t>Loudness — can compare loudness, can be difficult to measure absolute loudness</a:t>
            </a:r>
          </a:p>
          <a:p>
            <a:pPr lvl="1"/>
            <a:r>
              <a:rPr lang="en-US"/>
              <a:t>Most people can detect ~3 gradations of absolute loudness</a:t>
            </a:r>
          </a:p>
          <a:p>
            <a:r>
              <a:rPr lang="en-US"/>
              <a:t>Position  — can sometimes dbetween 1 deg</a:t>
            </a:r>
          </a:p>
        </p:txBody>
      </p:sp>
    </p:spTree>
    <p:extLst>
      <p:ext uri="{BB962C8B-B14F-4D97-AF65-F5344CB8AC3E}">
        <p14:creationId xmlns:p14="http://schemas.microsoft.com/office/powerpoint/2010/main" val="139903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6378"/>
          </a:xfrm>
        </p:spPr>
        <p:txBody>
          <a:bodyPr>
            <a:normAutofit fontScale="92500"/>
          </a:bodyPr>
          <a:lstStyle/>
          <a:p>
            <a:r>
              <a:rPr lang="en-US"/>
              <a:t>Position  — detect differences in position relative to the listener’s head</a:t>
            </a:r>
          </a:p>
          <a:p>
            <a:pPr lvl="1"/>
            <a:r>
              <a:rPr lang="en-US"/>
              <a:t>Varies from 1 degree to about 40 degrees based on location</a:t>
            </a:r>
          </a:p>
          <a:p>
            <a:pPr lvl="1"/>
            <a:r>
              <a:rPr lang="en-US"/>
              <a:t>More difficult to detect movement at one side</a:t>
            </a:r>
          </a:p>
          <a:p>
            <a:r>
              <a:rPr lang="en-US"/>
              <a:t>Timbre — the “quality” of sound (e.g. piano vs. guitar)</a:t>
            </a:r>
          </a:p>
          <a:p>
            <a:pPr lvl="1"/>
            <a:r>
              <a:rPr lang="en-US"/>
              <a:t>Typically easy to recognize</a:t>
            </a:r>
          </a:p>
          <a:p>
            <a:pPr lvl="1"/>
            <a:r>
              <a:rPr lang="en-US"/>
              <a:t>But no natural ordering (does guitar come before or after piano?)</a:t>
            </a:r>
          </a:p>
        </p:txBody>
      </p:sp>
    </p:spTree>
    <p:extLst>
      <p:ext uri="{BB962C8B-B14F-4D97-AF65-F5344CB8AC3E}">
        <p14:creationId xmlns:p14="http://schemas.microsoft.com/office/powerpoint/2010/main" val="84974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Quirks of audio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Ability to discriminate sounds varies by their intensity</a:t>
            </a:r>
          </a:p>
          <a:p>
            <a:pPr lvl="1"/>
            <a:r>
              <a:rPr lang="en-US"/>
              <a:t>Easier to detect small changes in low frequency sounds or volume (Weber’s law)</a:t>
            </a:r>
          </a:p>
          <a:p>
            <a:r>
              <a:rPr lang="en-US"/>
              <a:t>Interactions between characteristics</a:t>
            </a:r>
          </a:p>
          <a:p>
            <a:pPr lvl="1"/>
            <a:r>
              <a:rPr lang="en-US"/>
              <a:t>For sounds &lt; 2k Hz, increasing loudness increases perceived pitch</a:t>
            </a:r>
          </a:p>
          <a:p>
            <a:pPr lvl="1"/>
            <a:r>
              <a:rPr lang="en-US"/>
              <a:t>For sounds &gt; 3k Hz, increasing loudness decreases perceived pitch</a:t>
            </a:r>
          </a:p>
        </p:txBody>
      </p:sp>
    </p:spTree>
    <p:extLst>
      <p:ext uri="{BB962C8B-B14F-4D97-AF65-F5344CB8AC3E}">
        <p14:creationId xmlns:p14="http://schemas.microsoft.com/office/powerpoint/2010/main" val="126901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Quirks of audio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364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Ability to discriminate sounds varies by their intensity</a:t>
            </a:r>
          </a:p>
          <a:p>
            <a:pPr lvl="1"/>
            <a:r>
              <a:rPr lang="en-US"/>
              <a:t>Easier to detect small changes in low frequency sounds or volume (Weber’s law)</a:t>
            </a:r>
          </a:p>
          <a:p>
            <a:r>
              <a:rPr lang="en-US"/>
              <a:t>Interactions between characteristics</a:t>
            </a:r>
          </a:p>
          <a:p>
            <a:pPr lvl="1"/>
            <a:r>
              <a:rPr lang="en-US"/>
              <a:t>For sounds &lt; 2k Hz, increasing loudness increases perceived pitch</a:t>
            </a:r>
          </a:p>
          <a:p>
            <a:pPr lvl="1"/>
            <a:r>
              <a:rPr lang="en-US"/>
              <a:t>For sounds &gt; 3k Hz, increasing loudness decreases perceived pitch</a:t>
            </a:r>
          </a:p>
          <a:p>
            <a:r>
              <a:rPr lang="en-US"/>
              <a:t>Audio illusions (more on this later</a:t>
            </a:r>
            <a:r>
              <a:rPr lang="mr-IN"/>
              <a:t>…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189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Weber’s law (1834)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225"/>
          </a:xfrm>
        </p:spPr>
        <p:txBody>
          <a:bodyPr>
            <a:normAutofit/>
          </a:bodyPr>
          <a:lstStyle/>
          <a:p>
            <a:r>
              <a:rPr lang="en-US" dirty="0"/>
              <a:t>Ratio of the just noticeable difference (JND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∆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/>
              <a:t> to initial stimulus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/>
              <a:t> is a constant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/>
              <a:t> across magnitudes of that stimulus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i.e., the JND is a constant proportion of the original stimulus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9950" y="3242762"/>
            <a:ext cx="2324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Exploring audio in user interfaces</a:t>
            </a:r>
          </a:p>
          <a:p>
            <a:pPr lvl="1"/>
            <a:r>
              <a:rPr lang="en-US"/>
              <a:t>Incidental audio output</a:t>
            </a:r>
          </a:p>
          <a:p>
            <a:pPr lvl="1"/>
            <a:r>
              <a:rPr lang="en-US"/>
              <a:t>Audio only interfaces</a:t>
            </a:r>
          </a:p>
          <a:p>
            <a:pPr lvl="1"/>
            <a:r>
              <a:rPr lang="en-US"/>
              <a:t>Speech input</a:t>
            </a:r>
          </a:p>
        </p:txBody>
      </p:sp>
    </p:spTree>
    <p:extLst>
      <p:ext uri="{BB962C8B-B14F-4D97-AF65-F5344CB8AC3E}">
        <p14:creationId xmlns:p14="http://schemas.microsoft.com/office/powerpoint/2010/main" val="1072201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7444"/>
          </a:xfrm>
        </p:spPr>
        <p:txBody>
          <a:bodyPr>
            <a:normAutofit fontScale="90000"/>
          </a:bodyPr>
          <a:lstStyle/>
          <a:p>
            <a:r>
              <a:rPr lang="en-US"/>
              <a:t>Weber’s law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7760"/>
            <a:ext cx="8229600" cy="5373666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Brad Way on YouTube</a:t>
            </a:r>
            <a:endParaRPr lang="en-US" dirty="0"/>
          </a:p>
        </p:txBody>
      </p:sp>
      <p:pic>
        <p:nvPicPr>
          <p:cNvPr id="4" name="Absolute Threshold, Difference Threshold And Weber's La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800" y="2079322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8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Audio perception may be impacted by context</a:t>
            </a:r>
          </a:p>
          <a:p>
            <a:pPr lvl="1"/>
            <a:r>
              <a:rPr lang="en-US"/>
              <a:t>Background sounds</a:t>
            </a:r>
          </a:p>
          <a:p>
            <a:pPr lvl="1"/>
            <a:r>
              <a:rPr lang="en-US"/>
              <a:t>Position of sound relative to user</a:t>
            </a:r>
          </a:p>
          <a:p>
            <a:r>
              <a:rPr lang="en-US"/>
              <a:t>May be further impacted by social factors</a:t>
            </a:r>
          </a:p>
          <a:p>
            <a:pPr lvl="1"/>
            <a:r>
              <a:rPr lang="en-US"/>
              <a:t>People may not want to use speech input in public</a:t>
            </a:r>
          </a:p>
          <a:p>
            <a:pPr lvl="1"/>
            <a:r>
              <a:rPr lang="en-US"/>
              <a:t>May lower volume / mute devices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Connecting back to Norman/Nielsen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audio good for?</a:t>
            </a:r>
          </a:p>
          <a:p>
            <a:pPr lvl="1"/>
            <a:r>
              <a:rPr lang="en-US"/>
              <a:t>Feedback</a:t>
            </a:r>
          </a:p>
          <a:p>
            <a:pPr lvl="1"/>
            <a:r>
              <a:rPr lang="en-US"/>
              <a:t>Indicating system status</a:t>
            </a:r>
          </a:p>
          <a:p>
            <a:pPr lvl="1"/>
            <a:r>
              <a:rPr lang="en-US"/>
              <a:t>Representing mappings (sometimes)</a:t>
            </a:r>
          </a:p>
        </p:txBody>
      </p:sp>
    </p:spTree>
    <p:extLst>
      <p:ext uri="{BB962C8B-B14F-4D97-AF65-F5344CB8AC3E}">
        <p14:creationId xmlns:p14="http://schemas.microsoft.com/office/powerpoint/2010/main" val="14215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Designing sound and representing data</a:t>
            </a:r>
          </a:p>
        </p:txBody>
      </p:sp>
    </p:spTree>
    <p:extLst>
      <p:ext uri="{BB962C8B-B14F-4D97-AF65-F5344CB8AC3E}">
        <p14:creationId xmlns:p14="http://schemas.microsoft.com/office/powerpoint/2010/main" val="78612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sonification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3334"/>
          </a:xfrm>
        </p:spPr>
        <p:txBody>
          <a:bodyPr>
            <a:normAutofit lnSpcReduction="10000"/>
          </a:bodyPr>
          <a:lstStyle/>
          <a:p>
            <a:r>
              <a:rPr lang="en-US"/>
              <a:t>Represent some data using sound</a:t>
            </a:r>
          </a:p>
          <a:p>
            <a:pPr lvl="1"/>
            <a:r>
              <a:rPr lang="en-US"/>
              <a:t>Starting with raw data, or an existing visual representation</a:t>
            </a:r>
          </a:p>
          <a:p>
            <a:pPr lvl="1"/>
            <a:endParaRPr lang="en-US"/>
          </a:p>
          <a:p>
            <a:r>
              <a:rPr lang="en-US"/>
              <a:t>As with visual processing, we want to represent many different types of information</a:t>
            </a:r>
          </a:p>
          <a:p>
            <a:pPr lvl="1"/>
            <a:r>
              <a:rPr lang="en-US"/>
              <a:t>Relationships between multiple objects</a:t>
            </a:r>
          </a:p>
          <a:p>
            <a:pPr lvl="1"/>
            <a:r>
              <a:rPr lang="en-US"/>
              <a:t>Changes over time</a:t>
            </a:r>
          </a:p>
          <a:p>
            <a:pPr lvl="1"/>
            <a:r>
              <a:rPr lang="mr-IN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we should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Often we talk about sonification as an accessibility feature</a:t>
            </a:r>
          </a:p>
          <a:p>
            <a:pPr lvl="1"/>
            <a:r>
              <a:rPr lang="en-US"/>
              <a:t>Making complex data accessible non-visually</a:t>
            </a:r>
          </a:p>
          <a:p>
            <a:r>
              <a:rPr lang="en-US"/>
              <a:t>Key question here about </a:t>
            </a:r>
            <a:r>
              <a:rPr lang="en-US" b="1"/>
              <a:t>mappings</a:t>
            </a:r>
            <a:r>
              <a:rPr lang="en-US"/>
              <a:t> and perceived characteristics of audio</a:t>
            </a:r>
          </a:p>
          <a:p>
            <a:r>
              <a:rPr lang="en-US"/>
              <a:t>Also relevant to designing other sounds</a:t>
            </a:r>
          </a:p>
          <a:p>
            <a:pPr lvl="1"/>
            <a:r>
              <a:rPr lang="en-US"/>
              <a:t>Is this a success or failure sound?</a:t>
            </a:r>
          </a:p>
        </p:txBody>
      </p:sp>
      <p:pic>
        <p:nvPicPr>
          <p:cNvPr id="4" name="TAD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1040" y="5719763"/>
            <a:ext cx="812800" cy="812800"/>
          </a:xfrm>
          <a:prstGeom prst="rect">
            <a:avLst/>
          </a:prstGeom>
        </p:spPr>
      </p:pic>
      <p:pic>
        <p:nvPicPr>
          <p:cNvPr id="5" name="CHOR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0594" y="5719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Representing things visually or sonically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ability to process information visually is very different than audio perception</a:t>
            </a:r>
          </a:p>
          <a:p>
            <a:r>
              <a:rPr lang="en-US"/>
              <a:t>This makes it difficult to translate from one to the other</a:t>
            </a:r>
          </a:p>
          <a:p>
            <a:r>
              <a:rPr lang="en-US"/>
              <a:t>In many cases, the best solution is to present information in multiple modes (“</a:t>
            </a:r>
            <a:r>
              <a:rPr lang="en-US" b="1"/>
              <a:t>multimodally</a:t>
            </a:r>
            <a:r>
              <a:rPr lang="en-US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2438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2392"/>
          </a:xfrm>
        </p:spPr>
        <p:txBody>
          <a:bodyPr>
            <a:normAutofit/>
          </a:bodyPr>
          <a:lstStyle/>
          <a:p>
            <a:r>
              <a:rPr lang="en-US" sz="3200"/>
              <a:t>Visual information (compared to audio)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1152395"/>
            <a:ext cx="8098077" cy="55239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Visual information is</a:t>
            </a:r>
            <a:r>
              <a:rPr lang="mr-IN"/>
              <a:t>…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+ High bandwidth (1334 x 750 x 30 fps)</a:t>
            </a:r>
          </a:p>
          <a:p>
            <a:pPr marL="0" indent="0">
              <a:buNone/>
            </a:pPr>
            <a:r>
              <a:rPr lang="en-US"/>
              <a:t>+ Easy to overlay and show multiple items</a:t>
            </a:r>
          </a:p>
          <a:p>
            <a:pPr marL="0" indent="0">
              <a:buNone/>
            </a:pPr>
            <a:r>
              <a:rPr lang="en-US"/>
              <a:t>+ Easy to make information self-describing (with text)</a:t>
            </a:r>
          </a:p>
          <a:p>
            <a:pPr marL="0" indent="0">
              <a:buNone/>
            </a:pPr>
            <a:r>
              <a:rPr lang="en-US"/>
              <a:t>+ Can rely on visual conventions (color, icons)</a:t>
            </a:r>
          </a:p>
          <a:p>
            <a:pPr marL="0" indent="0">
              <a:buNone/>
            </a:pPr>
            <a:r>
              <a:rPr lang="en-US"/>
              <a:t>+ Easier to structure information</a:t>
            </a:r>
          </a:p>
          <a:p>
            <a:pPr marL="0" indent="0">
              <a:buNone/>
            </a:pPr>
            <a:r>
              <a:rPr lang="en-US"/>
              <a:t>+ Can often browse or scan through information, and </a:t>
            </a:r>
            <a:br>
              <a:rPr lang="en-US"/>
            </a:br>
            <a:r>
              <a:rPr lang="en-US"/>
              <a:t>   return back later</a:t>
            </a:r>
          </a:p>
          <a:p>
            <a:pPr marL="0" indent="0">
              <a:buNone/>
            </a:pPr>
            <a:r>
              <a:rPr lang="en-US"/>
              <a:t>+ Can represent 2D or 3D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– Requires active attention</a:t>
            </a:r>
          </a:p>
          <a:p>
            <a:pPr marL="0" indent="0">
              <a:buNone/>
            </a:pPr>
            <a:r>
              <a:rPr lang="en-US"/>
              <a:t>– Not always accessible</a:t>
            </a:r>
          </a:p>
        </p:txBody>
      </p:sp>
    </p:spTree>
    <p:extLst>
      <p:ext uri="{BB962C8B-B14F-4D97-AF65-F5344CB8AC3E}">
        <p14:creationId xmlns:p14="http://schemas.microsoft.com/office/powerpoint/2010/main" val="18998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 mappings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So, does audio have mappings? Are they natural mappings?</a:t>
            </a:r>
          </a:p>
        </p:txBody>
      </p:sp>
    </p:spTree>
    <p:extLst>
      <p:ext uri="{BB962C8B-B14F-4D97-AF65-F5344CB8AC3E}">
        <p14:creationId xmlns:p14="http://schemas.microsoft.com/office/powerpoint/2010/main" val="1050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audio mappings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natural, what is cultural convention, what is learned?</a:t>
            </a:r>
          </a:p>
        </p:txBody>
      </p:sp>
    </p:spTree>
    <p:extLst>
      <p:ext uri="{BB962C8B-B14F-4D97-AF65-F5344CB8AC3E}">
        <p14:creationId xmlns:p14="http://schemas.microsoft.com/office/powerpoint/2010/main" val="17272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1054211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 mappings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Some sounds are very recognizable (with training):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Can represent calmness or alertness: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Can represent affect: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Can represent changes in quantity:</a:t>
            </a:r>
          </a:p>
        </p:txBody>
      </p:sp>
      <p:pic>
        <p:nvPicPr>
          <p:cNvPr id="4" name="Facebook Message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40416" y="2057444"/>
            <a:ext cx="812800" cy="812800"/>
          </a:xfrm>
          <a:prstGeom prst="rect">
            <a:avLst/>
          </a:prstGeom>
        </p:spPr>
      </p:pic>
      <p:pic>
        <p:nvPicPr>
          <p:cNvPr id="5" name="tng_red_alert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40416" y="3339079"/>
            <a:ext cx="812800" cy="812800"/>
          </a:xfrm>
          <a:prstGeom prst="rect">
            <a:avLst/>
          </a:prstGeom>
        </p:spPr>
      </p:pic>
      <p:pic>
        <p:nvPicPr>
          <p:cNvPr id="6" name="Skype - Skype Ringtone [HQ SOUND]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24115" y="2057444"/>
            <a:ext cx="812800" cy="812800"/>
          </a:xfrm>
          <a:prstGeom prst="rect">
            <a:avLst/>
          </a:prstGeom>
        </p:spPr>
      </p:pic>
      <p:pic>
        <p:nvPicPr>
          <p:cNvPr id="7" name="Sad R2D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49156" y="4731686"/>
            <a:ext cx="812800" cy="812800"/>
          </a:xfrm>
          <a:prstGeom prst="rect">
            <a:avLst/>
          </a:prstGeom>
        </p:spPr>
      </p:pic>
      <p:pic>
        <p:nvPicPr>
          <p:cNvPr id="8" name="R2D2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40416" y="4731686"/>
            <a:ext cx="812800" cy="812800"/>
          </a:xfrm>
          <a:prstGeom prst="rect">
            <a:avLst/>
          </a:prstGeom>
        </p:spPr>
      </p:pic>
      <p:pic>
        <p:nvPicPr>
          <p:cNvPr id="9" name="197969__thejoshuachang__scale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40416" y="595418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6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9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 mappings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Pitch, tempo </a:t>
            </a:r>
            <a:r>
              <a:rPr lang="is-IS"/>
              <a:t>→ map to increasing and decreasing value</a:t>
            </a:r>
          </a:p>
          <a:p>
            <a:r>
              <a:rPr lang="en-US"/>
              <a:t>Stereo position </a:t>
            </a:r>
            <a:r>
              <a:rPr lang="is-IS"/>
              <a:t>→ can map to actual position... maybe to value (but not necessarily)</a:t>
            </a:r>
          </a:p>
          <a:p>
            <a:endParaRPr lang="is-IS"/>
          </a:p>
          <a:p>
            <a:r>
              <a:rPr lang="is-IS"/>
              <a:t>Most everything else needs to be learned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Mappings can be weird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513475"/>
            <a:ext cx="8026400" cy="443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800" y="6150279"/>
            <a:ext cx="755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Walker and Mauney, </a:t>
            </a:r>
            <a:r>
              <a:rPr lang="en-US">
                <a:hlinkClick r:id="rId3"/>
              </a:rPr>
              <a:t>Universal Design of Auditory Graphs</a:t>
            </a:r>
            <a:r>
              <a:rPr lang="mr-IN">
                <a:hlinkClick r:id="rId3"/>
              </a:rPr>
              <a:t>…</a:t>
            </a:r>
            <a:r>
              <a:rPr lang="en-US">
                <a:hlinkClick r:id="rId3"/>
              </a:rPr>
              <a:t> </a:t>
            </a:r>
            <a:r>
              <a:rPr lang="en-US"/>
              <a:t>TACCESS 2(3), 2010</a:t>
            </a:r>
          </a:p>
        </p:txBody>
      </p:sp>
    </p:spTree>
    <p:extLst>
      <p:ext uri="{BB962C8B-B14F-4D97-AF65-F5344CB8AC3E}">
        <p14:creationId xmlns:p14="http://schemas.microsoft.com/office/powerpoint/2010/main" val="930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Mappings can be weird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513475"/>
            <a:ext cx="8026400" cy="443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800" y="6150279"/>
            <a:ext cx="755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Walker and Mauney, </a:t>
            </a:r>
            <a:r>
              <a:rPr lang="en-US">
                <a:hlinkClick r:id="rId3"/>
              </a:rPr>
              <a:t>Universal Design of Auditory Graphs</a:t>
            </a:r>
            <a:r>
              <a:rPr lang="mr-IN">
                <a:hlinkClick r:id="rId3"/>
              </a:rPr>
              <a:t>…</a:t>
            </a:r>
            <a:r>
              <a:rPr lang="en-US">
                <a:hlinkClick r:id="rId3"/>
              </a:rPr>
              <a:t> </a:t>
            </a:r>
            <a:r>
              <a:rPr lang="en-US"/>
              <a:t>TACCESS 2(3), 2010</a:t>
            </a:r>
          </a:p>
        </p:txBody>
      </p:sp>
      <p:sp>
        <p:nvSpPr>
          <p:cNvPr id="3" name="Rectangle 2"/>
          <p:cNvSpPr/>
          <p:nvPr/>
        </p:nvSpPr>
        <p:spPr>
          <a:xfrm>
            <a:off x="7214992" y="2111734"/>
            <a:ext cx="1127342" cy="111481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7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what about 3D audio?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323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Can we just put everything in 3D?</a:t>
            </a:r>
          </a:p>
          <a:p>
            <a:r>
              <a:rPr lang="en-US"/>
              <a:t>Some specialized 3D audio systems use multiple audio sources (e.g. </a:t>
            </a:r>
            <a:r>
              <a:rPr lang="en-US">
                <a:hlinkClick r:id="rId2"/>
              </a:rPr>
              <a:t>Ossic</a:t>
            </a:r>
            <a:r>
              <a:rPr lang="en-US"/>
              <a:t>)</a:t>
            </a:r>
          </a:p>
          <a:p>
            <a:r>
              <a:rPr lang="en-US"/>
              <a:t>Simulated 3D audio uses stereo speakers and a model of the human head (head related transfer function or HRTF)</a:t>
            </a:r>
          </a:p>
          <a:p>
            <a:pPr lvl="1"/>
            <a:r>
              <a:rPr lang="en-US"/>
              <a:t>Works well when combined with visuals, or made responsive to head movements)</a:t>
            </a:r>
          </a:p>
          <a:p>
            <a:pPr lvl="1"/>
            <a:r>
              <a:rPr lang="en-US"/>
              <a:t>Not as effective on its own</a:t>
            </a:r>
          </a:p>
          <a:p>
            <a:pPr lvl="1"/>
            <a:r>
              <a:rPr lang="en-US"/>
              <a:t>Users may not always want to wear headphones</a:t>
            </a:r>
          </a:p>
        </p:txBody>
      </p:sp>
    </p:spTree>
    <p:extLst>
      <p:ext uri="{BB962C8B-B14F-4D97-AF65-F5344CB8AC3E}">
        <p14:creationId xmlns:p14="http://schemas.microsoft.com/office/powerpoint/2010/main" val="19375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audio make something sound “better”?</a:t>
            </a:r>
          </a:p>
          <a:p>
            <a:r>
              <a:rPr lang="en-US"/>
              <a:t>Sounds can indicate high quality components, materials, attention to detail</a:t>
            </a:r>
            <a:r>
              <a:rPr lang="mr-IN"/>
              <a:t>…</a:t>
            </a:r>
            <a:endParaRPr lang="en-US"/>
          </a:p>
          <a:p>
            <a:r>
              <a:rPr lang="en-US"/>
              <a:t>Video: </a:t>
            </a:r>
            <a:r>
              <a:rPr lang="en-US">
                <a:hlinkClick r:id="rId2"/>
              </a:rPr>
              <a:t>BMW designers on designing the sounds of their cars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1424"/>
          </a:xfrm>
        </p:spPr>
        <p:txBody>
          <a:bodyPr>
            <a:normAutofit fontScale="90000"/>
          </a:bodyPr>
          <a:lstStyle/>
          <a:p>
            <a:r>
              <a:rPr lang="en-US"/>
              <a:t>Audio illusions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27342"/>
            <a:ext cx="8135655" cy="4998821"/>
          </a:xfrm>
        </p:spPr>
        <p:txBody>
          <a:bodyPr/>
          <a:lstStyle/>
          <a:p>
            <a:r>
              <a:rPr lang="en-US"/>
              <a:t>Shepard Tones — audio appears to constantly rise (or fall) in pitch</a:t>
            </a:r>
          </a:p>
        </p:txBody>
      </p:sp>
      <p:pic>
        <p:nvPicPr>
          <p:cNvPr id="5" name="Shepard T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54" y="2148301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644" y="3658600"/>
            <a:ext cx="7772400" cy="2464435"/>
          </a:xfrm>
        </p:spPr>
        <p:txBody>
          <a:bodyPr>
            <a:noAutofit/>
          </a:bodyPr>
          <a:lstStyle/>
          <a:p>
            <a:r>
              <a:rPr lang="en-US" dirty="0"/>
              <a:t>Speech (briefly*)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* more on this in </a:t>
            </a:r>
            <a:r>
              <a:rPr lang="en-US" sz="2200" dirty="0" smtClean="0"/>
              <a:t>Shaun’s Spring </a:t>
            </a:r>
            <a:r>
              <a:rPr lang="en-US" sz="2200" dirty="0"/>
              <a:t>CSCI 7000 course</a:t>
            </a:r>
          </a:p>
        </p:txBody>
      </p:sp>
    </p:spTree>
    <p:extLst>
      <p:ext uri="{BB962C8B-B14F-4D97-AF65-F5344CB8AC3E}">
        <p14:creationId xmlns:p14="http://schemas.microsoft.com/office/powerpoint/2010/main" val="19129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input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Today it is easy to use speaker-independent, untrained speech input</a:t>
            </a:r>
          </a:p>
          <a:p>
            <a:pPr lvl="1"/>
            <a:r>
              <a:rPr lang="en-US"/>
              <a:t>This is a big deal and relatively recent</a:t>
            </a:r>
          </a:p>
          <a:p>
            <a:r>
              <a:rPr lang="en-US"/>
              <a:t>Array microphones (e.g. Amazon Echo) enable speech input at a distance</a:t>
            </a:r>
          </a:p>
          <a:p>
            <a:r>
              <a:rPr lang="en-US"/>
              <a:t>Designing effective speech interfaces is an open challenge</a:t>
            </a:r>
          </a:p>
        </p:txBody>
      </p:sp>
    </p:spTree>
    <p:extLst>
      <p:ext uri="{BB962C8B-B14F-4D97-AF65-F5344CB8AC3E}">
        <p14:creationId xmlns:p14="http://schemas.microsoft.com/office/powerpoint/2010/main" val="17741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/>
              <a:t>Challenges to speech input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77655"/>
            <a:ext cx="8229600" cy="514819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When is system listening?</a:t>
            </a:r>
          </a:p>
          <a:p>
            <a:r>
              <a:rPr lang="en-US"/>
              <a:t>How do users know what to say?</a:t>
            </a:r>
          </a:p>
          <a:p>
            <a:pPr lvl="1"/>
            <a:r>
              <a:rPr lang="en-US"/>
              <a:t>Telling users they can use “natural language” is a big risk, if the system gets it wrong</a:t>
            </a:r>
          </a:p>
          <a:p>
            <a:r>
              <a:rPr lang="en-US"/>
              <a:t>Natural language commands can take many forms</a:t>
            </a:r>
          </a:p>
          <a:p>
            <a:pPr lvl="1"/>
            <a:r>
              <a:rPr lang="en-US"/>
              <a:t>Both phrasing and structure of command</a:t>
            </a:r>
          </a:p>
          <a:p>
            <a:pPr lvl="1"/>
            <a:r>
              <a:rPr lang="en-US"/>
              <a:t>“Send a message”, “Send a message to Kevin”, “Message Kevin”, ”Tell Kevin that I’m going to be late”</a:t>
            </a:r>
          </a:p>
          <a:p>
            <a:r>
              <a:rPr lang="en-US"/>
              <a:t>Handling errors can be confusing — users may get louder, enunciate more (which might not help)</a:t>
            </a:r>
          </a:p>
          <a:p>
            <a:r>
              <a:rPr lang="en-US"/>
              <a:t>Best solution may vary based on context (mobile vs. home vs. shared office vs. private office)</a:t>
            </a:r>
          </a:p>
        </p:txBody>
      </p:sp>
    </p:spTree>
    <p:extLst>
      <p:ext uri="{BB962C8B-B14F-4D97-AF65-F5344CB8AC3E}">
        <p14:creationId xmlns:p14="http://schemas.microsoft.com/office/powerpoint/2010/main" val="8311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 experiences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Talk with your neighbor about positive/negative experiences in *audio* in interactive systems (games, software, appliances, other devices) </a:t>
            </a:r>
          </a:p>
          <a:p>
            <a:pPr lvl="1"/>
            <a:r>
              <a:rPr lang="en-US"/>
              <a:t>and why?</a:t>
            </a:r>
          </a:p>
        </p:txBody>
      </p:sp>
    </p:spTree>
    <p:extLst>
      <p:ext uri="{BB962C8B-B14F-4D97-AF65-F5344CB8AC3E}">
        <p14:creationId xmlns:p14="http://schemas.microsoft.com/office/powerpoint/2010/main" val="497516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Becoming more common in mainstream technology</a:t>
            </a:r>
          </a:p>
          <a:p>
            <a:pPr lvl="1"/>
            <a:r>
              <a:rPr lang="en-US" dirty="0"/>
              <a:t>More natural voices</a:t>
            </a:r>
          </a:p>
          <a:p>
            <a:r>
              <a:rPr lang="en-US" dirty="0"/>
              <a:t>This is a moving target as users become more accustomed to interacting with voice</a:t>
            </a:r>
          </a:p>
          <a:p>
            <a:r>
              <a:rPr lang="en-US" dirty="0"/>
              <a:t>Speech rates vary widely</a:t>
            </a:r>
          </a:p>
          <a:p>
            <a:pPr lvl="1"/>
            <a:r>
              <a:rPr lang="en-US" dirty="0"/>
              <a:t>Human speech ~150 words per minute; expert screen reader users </a:t>
            </a:r>
            <a:r>
              <a:rPr lang="en-US" dirty="0">
                <a:hlinkClick r:id="rId3"/>
              </a:rPr>
              <a:t>up to 500 wpm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3"/>
          </a:xfrm>
        </p:spPr>
        <p:txBody>
          <a:bodyPr/>
          <a:lstStyle/>
          <a:p>
            <a:r>
              <a:rPr lang="en-US"/>
              <a:t>Screen readers are fast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363"/>
            <a:ext cx="8229600" cy="4525963"/>
          </a:xfrm>
        </p:spPr>
        <p:txBody>
          <a:bodyPr>
            <a:normAutofit/>
          </a:bodyPr>
          <a:lstStyle/>
          <a:p>
            <a:r>
              <a:rPr lang="en-US"/>
              <a:t>Rhea Guntalilib, </a:t>
            </a:r>
            <a:r>
              <a:rPr lang="en-US">
                <a:hlinkClick r:id="rId5"/>
              </a:rPr>
              <a:t>How Blind People Use Computers</a:t>
            </a:r>
            <a:endParaRPr lang="en-US"/>
          </a:p>
        </p:txBody>
      </p:sp>
      <p:pic>
        <p:nvPicPr>
          <p:cNvPr id="4" name="How Blind People Use Computers - Rhea Guntalili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800" y="204800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9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Interesting applications of audio</a:t>
            </a:r>
          </a:p>
        </p:txBody>
      </p:sp>
    </p:spTree>
    <p:extLst>
      <p:ext uri="{BB962C8B-B14F-4D97-AF65-F5344CB8AC3E}">
        <p14:creationId xmlns:p14="http://schemas.microsoft.com/office/powerpoint/2010/main" val="13457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273"/>
            <a:ext cx="9144000" cy="43497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http://sonify.psych.gatech.edu/research/aquarium/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249" y="5836957"/>
            <a:ext cx="502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http://sonify.psych.gatech.edu/research/aquarium/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Earcons and spearcons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Examples from </a:t>
            </a:r>
            <a:r>
              <a:rPr lang="en-US" dirty="0">
                <a:hlinkClick r:id="rId10"/>
              </a:rPr>
              <a:t>ICAD</a:t>
            </a:r>
            <a:endParaRPr lang="en-US" dirty="0"/>
          </a:p>
          <a:p>
            <a:r>
              <a:rPr lang="en-US" dirty="0" err="1"/>
              <a:t>Earcons</a:t>
            </a:r>
            <a:endParaRPr lang="en-US" dirty="0"/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Paint</a:t>
            </a:r>
          </a:p>
          <a:p>
            <a:r>
              <a:rPr lang="en-US" dirty="0" err="1"/>
              <a:t>Spearcons</a:t>
            </a:r>
            <a:endParaRPr lang="en-US" dirty="0"/>
          </a:p>
          <a:p>
            <a:pPr lvl="1"/>
            <a:r>
              <a:rPr lang="en-US" dirty="0"/>
              <a:t>Elephant</a:t>
            </a:r>
          </a:p>
          <a:p>
            <a:pPr lvl="1"/>
            <a:r>
              <a:rPr lang="en-US" dirty="0"/>
              <a:t>Braxton </a:t>
            </a:r>
            <a:r>
              <a:rPr lang="en-US" dirty="0" err="1"/>
              <a:t>Philbrick</a:t>
            </a:r>
            <a:endParaRPr lang="en-US" dirty="0"/>
          </a:p>
          <a:p>
            <a:r>
              <a:rPr lang="en-US" dirty="0" err="1"/>
              <a:t>Tactons</a:t>
            </a:r>
            <a:r>
              <a:rPr lang="en-US" dirty="0"/>
              <a:t> </a:t>
            </a:r>
            <a:r>
              <a:rPr lang="is-IS" dirty="0"/>
              <a:t>→ haptic signals</a:t>
            </a:r>
            <a:endParaRPr lang="en-US" dirty="0"/>
          </a:p>
        </p:txBody>
      </p:sp>
      <p:pic>
        <p:nvPicPr>
          <p:cNvPr id="5" name="AuditoryEarconOpenSHB-S14.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22285" y="2680439"/>
            <a:ext cx="812800" cy="812800"/>
          </a:xfrm>
          <a:prstGeom prst="rect">
            <a:avLst/>
          </a:prstGeom>
        </p:spPr>
      </p:pic>
      <p:pic>
        <p:nvPicPr>
          <p:cNvPr id="7" name="SpearconElephan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85052" y="4623103"/>
            <a:ext cx="812800" cy="812800"/>
          </a:xfrm>
          <a:prstGeom prst="rect">
            <a:avLst/>
          </a:prstGeom>
        </p:spPr>
      </p:pic>
      <p:pic>
        <p:nvPicPr>
          <p:cNvPr id="8" name="SpearconBraxton_Philbric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65600" y="5313363"/>
            <a:ext cx="812800" cy="812800"/>
          </a:xfrm>
          <a:prstGeom prst="rect">
            <a:avLst/>
          </a:prstGeom>
        </p:spPr>
      </p:pic>
      <p:pic>
        <p:nvPicPr>
          <p:cNvPr id="2" name="AuditoryEarconPaintSHB-S14.1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29527" y="34319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Nomadic Radio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732593"/>
            <a:ext cx="59817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>
                <a:hlinkClick r:id="rId2"/>
              </a:rPr>
              <a:t>VOICE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79929" cy="4525963"/>
          </a:xfrm>
        </p:spPr>
        <p:txBody>
          <a:bodyPr/>
          <a:lstStyle/>
          <a:p>
            <a:r>
              <a:rPr lang="en-US"/>
              <a:t>Use computer vision to sonify the environment</a:t>
            </a:r>
          </a:p>
          <a:p>
            <a:r>
              <a:rPr lang="en-US"/>
              <a:t>Map various feature detectors to sound</a:t>
            </a:r>
          </a:p>
          <a:p>
            <a:r>
              <a:rPr lang="en-US"/>
              <a:t>Requires extensive training (and may not actually be useful</a:t>
            </a:r>
            <a:r>
              <a:rPr lang="mr-IN"/>
              <a:t>…</a:t>
            </a:r>
            <a:r>
              <a:rPr lang="en-US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728070"/>
            <a:ext cx="2501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Hearables and audio 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79304" cy="5038595"/>
          </a:xfrm>
        </p:spPr>
        <p:txBody>
          <a:bodyPr>
            <a:normAutofit fontScale="92500"/>
          </a:bodyPr>
          <a:lstStyle/>
          <a:p>
            <a:r>
              <a:rPr lang="en-US"/>
              <a:t>Wireless headphones that can be worn all day</a:t>
            </a:r>
          </a:p>
          <a:p>
            <a:r>
              <a:rPr lang="en-US"/>
              <a:t>“Pass through” augmented audio</a:t>
            </a:r>
          </a:p>
          <a:p>
            <a:pPr lvl="1"/>
            <a:r>
              <a:rPr lang="en-US">
                <a:hlinkClick r:id="rId3"/>
              </a:rPr>
              <a:t>Here </a:t>
            </a:r>
            <a:r>
              <a:rPr lang="en-US"/>
              <a:t>- selective noise cancellation</a:t>
            </a:r>
          </a:p>
          <a:p>
            <a:pPr lvl="1"/>
            <a:r>
              <a:rPr lang="en-US">
                <a:hlinkClick r:id="rId4"/>
              </a:rPr>
              <a:t>Pixel Buds </a:t>
            </a:r>
            <a:r>
              <a:rPr lang="en-US"/>
              <a:t>- real-time translation</a:t>
            </a:r>
          </a:p>
          <a:p>
            <a:r>
              <a:rPr lang="en-US"/>
              <a:t>Issues around battery life, comfort, social acceptability?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361" y="1600200"/>
            <a:ext cx="3297488" cy="23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Voice input</a:t>
            </a:r>
          </a:p>
        </p:txBody>
      </p:sp>
    </p:spTree>
    <p:extLst>
      <p:ext uri="{BB962C8B-B14F-4D97-AF65-F5344CB8AC3E}">
        <p14:creationId xmlns:p14="http://schemas.microsoft.com/office/powerpoint/2010/main" val="1554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Vocal Joystick and VoiceDraw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use speech input if you cannot speak (or cannot speak clearly)?</a:t>
            </a:r>
          </a:p>
          <a:p>
            <a:r>
              <a:rPr lang="en-US"/>
              <a:t>Use nonspeech vocal sounds as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228" y="3619930"/>
            <a:ext cx="3534363" cy="30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3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D5108E-1B6B-9246-BC33-D83C7E54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&amp; bad uses of audio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6C4A617-19E1-D141-98D5-64B4F7F025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ABA32B87-5E50-7D4E-AC4E-BAFB4B3F82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08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VoiceDraw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Dual-Purpose Speech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611" b="21259"/>
          <a:stretch/>
        </p:blipFill>
        <p:spPr>
          <a:xfrm>
            <a:off x="1115511" y="2379945"/>
            <a:ext cx="7213600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Sonifications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hlinkClick r:id="rId2"/>
              </a:rPr>
              <a:t>SAS graphics accelerator</a:t>
            </a:r>
            <a:endParaRPr lang="en-US"/>
          </a:p>
          <a:p>
            <a:r>
              <a:rPr lang="en-US">
                <a:hlinkClick r:id="rId3"/>
              </a:rPr>
              <a:t>Tangible interactive sonification</a:t>
            </a:r>
            <a:endParaRPr lang="en-US">
              <a:hlinkClick r:id="rId4"/>
            </a:endParaRPr>
          </a:p>
          <a:p>
            <a:r>
              <a:rPr lang="en-US">
                <a:hlinkClick r:id="rId4"/>
              </a:rPr>
              <a:t>sound/tracks</a:t>
            </a:r>
            <a:endParaRPr lang="en-US"/>
          </a:p>
          <a:p>
            <a:r>
              <a:rPr lang="en-US">
                <a:hlinkClick r:id="rId5"/>
              </a:rPr>
              <a:t>Altering walking sounds</a:t>
            </a:r>
            <a:endParaRPr lang="en-US"/>
          </a:p>
          <a:p>
            <a:r>
              <a:rPr lang="en-US">
                <a:hlinkClick r:id="rId6"/>
              </a:rPr>
              <a:t>Real time finance sonification</a:t>
            </a:r>
            <a:endParaRPr lang="en-US"/>
          </a:p>
          <a:p>
            <a:r>
              <a:rPr lang="en-US">
                <a:hlinkClick r:id="rId7"/>
              </a:rPr>
              <a:t>Listen to Wikipedia</a:t>
            </a:r>
            <a:endParaRPr lang="en-US"/>
          </a:p>
          <a:p>
            <a:r>
              <a:rPr lang="en-US">
                <a:hlinkClick r:id="rId8"/>
              </a:rPr>
              <a:t>Eclipse Soundscapes</a:t>
            </a:r>
            <a:endParaRPr lang="en-US"/>
          </a:p>
          <a:p>
            <a:r>
              <a:rPr lang="en-US">
                <a:hlinkClick r:id="rId9"/>
              </a:rPr>
              <a:t>Sonification Sandbox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design a sonification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What is it that you want to communicate about the data? (top 2-4 variables)</a:t>
            </a:r>
          </a:p>
          <a:p>
            <a:pPr lvl="1"/>
            <a:r>
              <a:rPr lang="en-US"/>
              <a:t>What are the variables? Do we know their range, distribution?</a:t>
            </a:r>
          </a:p>
          <a:p>
            <a:r>
              <a:rPr lang="en-US"/>
              <a:t>Interactive, single sound, or sequence of sounds?</a:t>
            </a:r>
          </a:p>
          <a:p>
            <a:r>
              <a:rPr lang="en-US"/>
              <a:t>Order data in a logical way (if possible)</a:t>
            </a:r>
          </a:p>
          <a:p>
            <a:r>
              <a:rPr lang="en-US"/>
              <a:t>Map data (and inputs, if interactive) to outputs</a:t>
            </a:r>
          </a:p>
        </p:txBody>
      </p:sp>
    </p:spTree>
    <p:extLst>
      <p:ext uri="{BB962C8B-B14F-4D97-AF65-F5344CB8AC3E}">
        <p14:creationId xmlns:p14="http://schemas.microsoft.com/office/powerpoint/2010/main" val="179228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Inputs and outputs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Inputs</a:t>
            </a:r>
          </a:p>
          <a:p>
            <a:r>
              <a:rPr lang="en-US"/>
              <a:t>Data itself</a:t>
            </a:r>
          </a:p>
          <a:p>
            <a:r>
              <a:rPr lang="en-US"/>
              <a:t>Touch or keyboard input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Outputs</a:t>
            </a:r>
          </a:p>
          <a:p>
            <a:r>
              <a:rPr lang="en-US"/>
              <a:t>Timbre / instrument</a:t>
            </a:r>
          </a:p>
          <a:p>
            <a:r>
              <a:rPr lang="en-US"/>
              <a:t>Pitch</a:t>
            </a:r>
          </a:p>
          <a:p>
            <a:r>
              <a:rPr lang="en-US"/>
              <a:t>Volume</a:t>
            </a:r>
          </a:p>
          <a:p>
            <a:r>
              <a:rPr lang="en-US"/>
              <a:t>Stereo position</a:t>
            </a:r>
          </a:p>
          <a:p>
            <a:r>
              <a:rPr lang="en-US"/>
              <a:t>Other audio effects (vibrato, high/low pass filter, etc)</a:t>
            </a:r>
          </a:p>
        </p:txBody>
      </p:sp>
    </p:spTree>
    <p:extLst>
      <p:ext uri="{BB962C8B-B14F-4D97-AF65-F5344CB8AC3E}">
        <p14:creationId xmlns:p14="http://schemas.microsoft.com/office/powerpoint/2010/main" val="272781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design </a:t>
            </a:r>
            <a:r>
              <a:rPr lang="en-US" dirty="0" err="1"/>
              <a:t>sonification</a:t>
            </a:r>
            <a:r>
              <a:rPr lang="en-US" dirty="0"/>
              <a:t> mappings</a:t>
            </a:r>
          </a:p>
          <a:p>
            <a:r>
              <a:rPr lang="en-US" dirty="0"/>
              <a:t>Time in class to experiment with ideas, </a:t>
            </a:r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2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&amp; bad uses of 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Passive audio status</a:t>
            </a:r>
          </a:p>
          <a:p>
            <a:pPr lvl="1"/>
            <a:r>
              <a:rPr lang="en-US"/>
              <a:t>Fridge</a:t>
            </a:r>
          </a:p>
          <a:p>
            <a:pPr lvl="1"/>
            <a:r>
              <a:rPr lang="en-US"/>
              <a:t>Car lights on</a:t>
            </a:r>
          </a:p>
          <a:p>
            <a:r>
              <a:rPr lang="en-US"/>
              <a:t>White noise (mute conversations)</a:t>
            </a:r>
          </a:p>
          <a:p>
            <a:pPr lvl="1"/>
            <a:r>
              <a:rPr lang="en-US"/>
              <a:t>but creepy?</a:t>
            </a:r>
          </a:p>
          <a:p>
            <a:r>
              <a:rPr lang="en-US"/>
              <a:t>“I’m listening” feedback (Google Assistant, Amazon Echo)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Annoying reminder</a:t>
            </a:r>
          </a:p>
          <a:p>
            <a:pPr lvl="1"/>
            <a:r>
              <a:rPr lang="en-US"/>
              <a:t>Smoke detector battery indicator</a:t>
            </a:r>
          </a:p>
          <a:p>
            <a:pPr lvl="1"/>
            <a:r>
              <a:rPr lang="en-US"/>
              <a:t>Appliances with harsh sounds</a:t>
            </a:r>
          </a:p>
          <a:p>
            <a:pPr lvl="1"/>
            <a:r>
              <a:rPr lang="en-US"/>
              <a:t>Unexplained / confusing</a:t>
            </a:r>
          </a:p>
          <a:p>
            <a:r>
              <a:rPr lang="en-US"/>
              <a:t>Repetitive notifications can be distracting</a:t>
            </a:r>
          </a:p>
          <a:p>
            <a:r>
              <a:rPr lang="en-US"/>
              <a:t>No feedback about audio routing?</a:t>
            </a:r>
          </a:p>
        </p:txBody>
      </p:sp>
    </p:spTree>
    <p:extLst>
      <p:ext uri="{BB962C8B-B14F-4D97-AF65-F5344CB8AC3E}">
        <p14:creationId xmlns:p14="http://schemas.microsoft.com/office/powerpoint/2010/main" val="41792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it works</a:t>
            </a:r>
          </a:p>
          <a:p>
            <a:r>
              <a:rPr lang="en-US"/>
              <a:t>Audio as secondary output</a:t>
            </a:r>
            <a:br>
              <a:rPr lang="en-US"/>
            </a:br>
            <a:r>
              <a:rPr lang="en-US"/>
              <a:t>(multimodal user interfaces)</a:t>
            </a:r>
          </a:p>
          <a:p>
            <a:r>
              <a:rPr lang="en-US"/>
              <a:t>Data sonification</a:t>
            </a:r>
          </a:p>
        </p:txBody>
      </p:sp>
    </p:spTree>
    <p:extLst>
      <p:ext uri="{BB962C8B-B14F-4D97-AF65-F5344CB8AC3E}">
        <p14:creationId xmlns:p14="http://schemas.microsoft.com/office/powerpoint/2010/main" val="16393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discuss audio?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Can improve the experience of traditional / graphical user interfaces</a:t>
            </a:r>
          </a:p>
          <a:p>
            <a:r>
              <a:rPr lang="en-US"/>
              <a:t>Increasingly important in non-visual user interfaces</a:t>
            </a:r>
          </a:p>
          <a:p>
            <a:r>
              <a:rPr lang="en-US"/>
              <a:t>Applications to accessibility and universal design</a:t>
            </a:r>
          </a:p>
          <a:p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Understanding audio can help in making better UIs, can prepare you for upcoming design trends</a:t>
            </a:r>
          </a:p>
        </p:txBody>
      </p:sp>
    </p:spTree>
    <p:extLst>
      <p:ext uri="{BB962C8B-B14F-4D97-AF65-F5344CB8AC3E}">
        <p14:creationId xmlns:p14="http://schemas.microsoft.com/office/powerpoint/2010/main" val="172280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735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Can be used when visual attention is elsewhere</a:t>
            </a:r>
          </a:p>
          <a:p>
            <a:r>
              <a:rPr lang="en-US"/>
              <a:t>Additional bandwidth — audio processing (generally) does not interfere with visual processing</a:t>
            </a:r>
          </a:p>
          <a:p>
            <a:r>
              <a:rPr lang="en-US"/>
              <a:t>Can fade into background, grab attention when needed </a:t>
            </a:r>
          </a:p>
          <a:p>
            <a:pPr lvl="1"/>
            <a:r>
              <a:rPr lang="en-US"/>
              <a:t>Certain sounds can attract attention </a:t>
            </a:r>
            <a:br>
              <a:rPr lang="en-US"/>
            </a:br>
            <a:r>
              <a:rPr lang="en-US"/>
              <a:t>(“cocktail party effect”)</a:t>
            </a:r>
          </a:p>
          <a:p>
            <a:r>
              <a:rPr lang="en-US"/>
              <a:t>Speech can be input at a distance</a:t>
            </a:r>
          </a:p>
          <a:p>
            <a:r>
              <a:rPr lang="en-US"/>
              <a:t>Applications to accessibility, wearable technology, Internet of things stuff</a:t>
            </a:r>
          </a:p>
        </p:txBody>
      </p:sp>
    </p:spTree>
    <p:extLst>
      <p:ext uri="{BB962C8B-B14F-4D97-AF65-F5344CB8AC3E}">
        <p14:creationId xmlns:p14="http://schemas.microsoft.com/office/powerpoint/2010/main" val="497613461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600" dirty="0" smtClean="0">
            <a:solidFill>
              <a:schemeClr val="tx1">
                <a:lumMod val="75000"/>
                <a:lumOff val="25000"/>
              </a:schemeClr>
            </a:soli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08-qualitative</Template>
  <TotalTime>7643</TotalTime>
  <Words>1748</Words>
  <Application>Microsoft Macintosh PowerPoint</Application>
  <PresentationFormat>On-screen Show (4:3)</PresentationFormat>
  <Paragraphs>273</Paragraphs>
  <Slides>55</Slides>
  <Notes>10</Notes>
  <HiddenSlides>1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ArialMT</vt:lpstr>
      <vt:lpstr>Calibri</vt:lpstr>
      <vt:lpstr>Helvetica</vt:lpstr>
      <vt:lpstr>Helvetica Neue</vt:lpstr>
      <vt:lpstr>Mangal</vt:lpstr>
      <vt:lpstr>Segoe UI Light</vt:lpstr>
      <vt:lpstr>Times New Roman</vt:lpstr>
      <vt:lpstr>Black</vt:lpstr>
      <vt:lpstr>12_Office Theme</vt:lpstr>
      <vt:lpstr>Speech and Audio  CSCI 3002 Fall 2018</vt:lpstr>
      <vt:lpstr>Today</vt:lpstr>
      <vt:lpstr>Audio</vt:lpstr>
      <vt:lpstr>Audio experiences</vt:lpstr>
      <vt:lpstr>Good &amp; bad uses of audio</vt:lpstr>
      <vt:lpstr>Good &amp; bad uses of audio</vt:lpstr>
      <vt:lpstr>Audio</vt:lpstr>
      <vt:lpstr>Why discuss audio?</vt:lpstr>
      <vt:lpstr>Benefits of audio</vt:lpstr>
      <vt:lpstr>Drawbacks of audio</vt:lpstr>
      <vt:lpstr>Types of audio interaction?</vt:lpstr>
      <vt:lpstr>Types of audio interaction</vt:lpstr>
      <vt:lpstr>Audio perception</vt:lpstr>
      <vt:lpstr>Audio perception</vt:lpstr>
      <vt:lpstr>Components</vt:lpstr>
      <vt:lpstr>More components</vt:lpstr>
      <vt:lpstr>Quirks of audio perception</vt:lpstr>
      <vt:lpstr>Quirks of audio perception</vt:lpstr>
      <vt:lpstr>Weber’s law (1834)</vt:lpstr>
      <vt:lpstr>Weber’s law demo</vt:lpstr>
      <vt:lpstr>Context effects</vt:lpstr>
      <vt:lpstr>Connecting back to Norman/Nielsen</vt:lpstr>
      <vt:lpstr>Designing sound and representing data</vt:lpstr>
      <vt:lpstr>Goals of sonification</vt:lpstr>
      <vt:lpstr>Why we should care</vt:lpstr>
      <vt:lpstr>Representing things visually or sonically</vt:lpstr>
      <vt:lpstr>Visual information (compared to audio)</vt:lpstr>
      <vt:lpstr>Audio mappings</vt:lpstr>
      <vt:lpstr>Do audio mappings exist?</vt:lpstr>
      <vt:lpstr>Audio mappings</vt:lpstr>
      <vt:lpstr>Sound mappings</vt:lpstr>
      <vt:lpstr>Mappings can be weird</vt:lpstr>
      <vt:lpstr>Mappings can be weird</vt:lpstr>
      <vt:lpstr>But what about 3D audio?</vt:lpstr>
      <vt:lpstr>Audio aesthetics</vt:lpstr>
      <vt:lpstr>Audio illusions</vt:lpstr>
      <vt:lpstr>Speech (briefly*)     * more on this in Shaun’s Spring CSCI 7000 course</vt:lpstr>
      <vt:lpstr>Speech input</vt:lpstr>
      <vt:lpstr>Challenges to speech input</vt:lpstr>
      <vt:lpstr>Speech output</vt:lpstr>
      <vt:lpstr>Screen readers are fast</vt:lpstr>
      <vt:lpstr>Interesting applications of audio</vt:lpstr>
      <vt:lpstr>PowerPoint Presentation</vt:lpstr>
      <vt:lpstr>Earcons and spearcons</vt:lpstr>
      <vt:lpstr>Nomadic Radio</vt:lpstr>
      <vt:lpstr>The VOICE</vt:lpstr>
      <vt:lpstr>Hearables and audio AR</vt:lpstr>
      <vt:lpstr>Voice input</vt:lpstr>
      <vt:lpstr>Vocal Joystick and VoiceDraw</vt:lpstr>
      <vt:lpstr>VoiceDraw video</vt:lpstr>
      <vt:lpstr>Dual-Purpose Speech</vt:lpstr>
      <vt:lpstr>Sonifications</vt:lpstr>
      <vt:lpstr>How to design a sonification</vt:lpstr>
      <vt:lpstr>Inputs and outputs</vt:lpstr>
      <vt:lpstr>Assignment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aloud </dc:title>
  <dc:creator>Shaun Kane</dc:creator>
  <cp:lastModifiedBy>Microsoft Office User</cp:lastModifiedBy>
  <cp:revision>1058</cp:revision>
  <dcterms:created xsi:type="dcterms:W3CDTF">2014-10-16T19:05:29Z</dcterms:created>
  <dcterms:modified xsi:type="dcterms:W3CDTF">2018-11-30T00:03:01Z</dcterms:modified>
</cp:coreProperties>
</file>